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6" r:id="rId4"/>
    <p:sldId id="257" r:id="rId5"/>
    <p:sldId id="258" r:id="rId6"/>
    <p:sldId id="277" r:id="rId7"/>
    <p:sldId id="260" r:id="rId8"/>
    <p:sldId id="259" r:id="rId9"/>
    <p:sldId id="261" r:id="rId10"/>
    <p:sldId id="262" r:id="rId11"/>
    <p:sldId id="263" r:id="rId12"/>
    <p:sldId id="264" r:id="rId13"/>
    <p:sldId id="265" r:id="rId14"/>
    <p:sldId id="278" r:id="rId15"/>
    <p:sldId id="281" r:id="rId16"/>
    <p:sldId id="271" r:id="rId17"/>
    <p:sldId id="272" r:id="rId18"/>
    <p:sldId id="276" r:id="rId19"/>
    <p:sldId id="273" r:id="rId20"/>
    <p:sldId id="280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22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4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1000108"/>
            <a:ext cx="7772400" cy="1470025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FFFF00"/>
                </a:solidFill>
              </a:rPr>
              <a:t>Нации и межнациональные отношения</a:t>
            </a:r>
            <a:endParaRPr lang="ru-RU" sz="4800" b="1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endParaRPr lang="ru-RU" dirty="0"/>
          </a:p>
        </p:txBody>
      </p:sp>
      <p:pic>
        <p:nvPicPr>
          <p:cNvPr id="4" name="Рисунок 3" descr="1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3504" y="2571744"/>
            <a:ext cx="3056958" cy="38597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Зачем нам изучать эту тему?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rgbClr val="FFFF00"/>
          </a:solidFill>
        </p:spPr>
        <p:txBody>
          <a:bodyPr/>
          <a:lstStyle/>
          <a:p>
            <a:pPr>
              <a:buNone/>
            </a:pPr>
            <a:r>
              <a:rPr lang="ru-RU" b="1" dirty="0" smtClean="0"/>
              <a:t>Кто является источником власти в России?</a:t>
            </a:r>
          </a:p>
          <a:p>
            <a:pPr>
              <a:buNone/>
            </a:pPr>
            <a:r>
              <a:rPr lang="ru-RU" b="1" dirty="0" smtClean="0"/>
              <a:t>Сколько народностей проживают на территории России?</a:t>
            </a:r>
          </a:p>
          <a:p>
            <a:pPr>
              <a:buNone/>
            </a:pPr>
            <a:r>
              <a:rPr lang="ru-RU" b="1" dirty="0" smtClean="0"/>
              <a:t>Что такое «этнос»?</a:t>
            </a:r>
          </a:p>
          <a:p>
            <a:pPr>
              <a:buNone/>
            </a:pPr>
            <a:r>
              <a:rPr lang="ru-RU" b="1" dirty="0" smtClean="0"/>
              <a:t>О каких межэтнических конфликтах вы слышали?</a:t>
            </a:r>
          </a:p>
          <a:p>
            <a:pPr>
              <a:buNone/>
            </a:pPr>
            <a:r>
              <a:rPr lang="ru-RU" b="1" dirty="0" smtClean="0"/>
              <a:t>Что такое толерантность?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C000"/>
                </a:solidFill>
              </a:rPr>
              <a:t>Задачи изучения темы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rgbClr val="FFFF00"/>
          </a:solidFill>
        </p:spPr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Знать, что такое этнос и этнические общности.</a:t>
            </a:r>
          </a:p>
          <a:p>
            <a:pPr marL="514350" indent="-514350">
              <a:buAutoNum type="arabicPeriod"/>
            </a:pPr>
            <a:r>
              <a:rPr lang="ru-RU" dirty="0" smtClean="0"/>
              <a:t>Понимать смысл основных понятий темы (нация, национализм, нацизм, шовинизм,</a:t>
            </a:r>
          </a:p>
          <a:p>
            <a:pPr marL="514350" indent="-514350">
              <a:buNone/>
            </a:pPr>
            <a:r>
              <a:rPr lang="ru-RU" dirty="0" smtClean="0"/>
              <a:t>     расизм, ксенофобия, сепаратизм, менталитет, самосознание)</a:t>
            </a:r>
          </a:p>
          <a:p>
            <a:pPr marL="514350" indent="-514350">
              <a:buNone/>
            </a:pPr>
            <a:r>
              <a:rPr lang="ru-RU" dirty="0" smtClean="0"/>
              <a:t>3. Знать причины межэтнических конфликтов и пути их решения.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C000"/>
                </a:solidFill>
              </a:rPr>
              <a:t>Соотнесите тип общества и этническую общность</a:t>
            </a:r>
            <a:endParaRPr lang="ru-RU" b="1" dirty="0">
              <a:solidFill>
                <a:srgbClr val="FFC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282" y="1714488"/>
          <a:ext cx="8929718" cy="45729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64"/>
                <a:gridCol w="3500462"/>
                <a:gridCol w="3428992"/>
              </a:tblGrid>
              <a:tr h="1369555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Этническая общность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Тип общества (стадиальный подход)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Тип общества</a:t>
                      </a:r>
                    </a:p>
                    <a:p>
                      <a:r>
                        <a:rPr lang="ru-RU" sz="2400" dirty="0" smtClean="0"/>
                        <a:t>(формационный подход)</a:t>
                      </a:r>
                      <a:endParaRPr lang="ru-RU" sz="2400" dirty="0"/>
                    </a:p>
                  </a:txBody>
                  <a:tcPr/>
                </a:tc>
              </a:tr>
              <a:tr h="793472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sz="2400" b="1" dirty="0" smtClean="0"/>
                        <a:t>Род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А) индустриальное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Г) капитализм</a:t>
                      </a:r>
                      <a:endParaRPr lang="ru-RU" sz="2400" dirty="0"/>
                    </a:p>
                  </a:txBody>
                  <a:tcPr/>
                </a:tc>
              </a:tr>
              <a:tr h="793472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2. Племя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Б) </a:t>
                      </a:r>
                      <a:r>
                        <a:rPr lang="ru-RU" sz="2400" dirty="0" err="1" smtClean="0"/>
                        <a:t>доиндустриальное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Д) феодализм</a:t>
                      </a:r>
                      <a:endParaRPr lang="ru-RU" sz="2400" dirty="0"/>
                    </a:p>
                  </a:txBody>
                  <a:tcPr/>
                </a:tc>
              </a:tr>
              <a:tr h="793472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3. Народность 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В) постиндустриальное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Е) первобытнообщинный</a:t>
                      </a:r>
                      <a:endParaRPr lang="ru-RU" sz="2400" dirty="0"/>
                    </a:p>
                  </a:txBody>
                  <a:tcPr/>
                </a:tc>
              </a:tr>
              <a:tr h="793472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4. Нация 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FF00"/>
                </a:solidFill>
              </a:rPr>
              <a:t>Сравните два понятия «нация» </a:t>
            </a: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1285860"/>
            <a:ext cx="4281518" cy="5357850"/>
          </a:xfrm>
          <a:solidFill>
            <a:srgbClr val="FFFF00"/>
          </a:solidFill>
        </p:spPr>
        <p:txBody>
          <a:bodyPr>
            <a:normAutofit fontScale="92500"/>
          </a:bodyPr>
          <a:lstStyle/>
          <a:p>
            <a:r>
              <a:rPr lang="ru-RU" b="1" dirty="0" smtClean="0"/>
              <a:t>историческая общность людей, характеризующаяся общностью происхождения, языка, территории, экономического уклада, а также психического склада и культуры, проявляющихся в этническом сознании и самосознании.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85860"/>
            <a:ext cx="4495800" cy="535785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pPr>
              <a:spcBef>
                <a:spcPts val="0"/>
              </a:spcBef>
            </a:pPr>
            <a:r>
              <a:rPr lang="ru-RU" b="1" dirty="0" smtClean="0"/>
              <a:t>исторически сложившаяся общность людей на основе общности территории,</a:t>
            </a:r>
          </a:p>
          <a:p>
            <a:pPr>
              <a:spcBef>
                <a:spcPts val="0"/>
              </a:spcBef>
              <a:buNone/>
            </a:pPr>
            <a:r>
              <a:rPr lang="ru-RU" b="1" dirty="0" smtClean="0"/>
              <a:t>экономического уклада, системы политических связей, языка, культуры и психологического склада, проявляющегося в общегражданском сознании и самосознании (</a:t>
            </a:r>
            <a:r>
              <a:rPr lang="ru-RU" b="1" dirty="0" smtClean="0">
                <a:solidFill>
                  <a:srgbClr val="C00000"/>
                </a:solidFill>
              </a:rPr>
              <a:t>чувство принадлежности к своему народу, к его исторической судьбе</a:t>
            </a:r>
            <a:r>
              <a:rPr lang="ru-RU" b="1" dirty="0" smtClean="0"/>
              <a:t>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Нация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142844" y="1214422"/>
            <a:ext cx="4352956" cy="5429288"/>
          </a:xfrm>
        </p:spPr>
        <p:txBody>
          <a:bodyPr>
            <a:normAutofit fontScale="92500" lnSpcReduction="10000"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Автономная, не ограниченная территориальными рамками политическая группировка, члены которой привержены общим ценностям и институтам</a:t>
            </a:r>
          </a:p>
          <a:p>
            <a:r>
              <a:rPr lang="ru-RU" sz="3600" u="sng" dirty="0" smtClean="0">
                <a:solidFill>
                  <a:schemeClr val="bg1"/>
                </a:solidFill>
              </a:rPr>
              <a:t>Национальность</a:t>
            </a:r>
            <a:r>
              <a:rPr lang="ru-RU" sz="3200" dirty="0" smtClean="0">
                <a:solidFill>
                  <a:schemeClr val="bg1"/>
                </a:solidFill>
              </a:rPr>
              <a:t> – принадлежность человека к той или иной нации</a:t>
            </a:r>
          </a:p>
          <a:p>
            <a:endParaRPr lang="ru-RU" sz="3200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ru-RU"/>
          </a:p>
        </p:txBody>
      </p:sp>
      <p:pic>
        <p:nvPicPr>
          <p:cNvPr id="7" name="Рисунок 6" descr="nac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4876" y="1214422"/>
            <a:ext cx="3771900" cy="539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Национальные ценности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929222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bg1"/>
                </a:solidFill>
              </a:rPr>
              <a:t>—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chemeClr val="bg1"/>
                </a:solidFill>
              </a:rPr>
              <a:t>то, что особенно значимо и важно для человека и общества, что признано, с чем люди в целом согласны.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201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29256" y="2571744"/>
            <a:ext cx="2786082" cy="40841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b="1" dirty="0" smtClean="0">
                <a:solidFill>
                  <a:srgbClr val="FFFF00"/>
                </a:solidFill>
              </a:rPr>
              <a:t>Национальный  менталитет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428736"/>
            <a:ext cx="8572560" cy="469742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обычно определяют как образ мышления, духовную настроенность, свойственную данной конкретной этнической общности.</a:t>
            </a:r>
          </a:p>
          <a:p>
            <a:pPr>
              <a:buNone/>
            </a:pPr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Иначе говоря, национальный менталитет — своего рода 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память о прошлом, обусловливающая поведение людей и помогающая им оставаться верными своим исторически сложившимся ценностям, традициям.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Межэтнические (межнациональные) отношения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bg1"/>
                </a:solidFill>
              </a:rPr>
              <a:t>— отношения между этносами (народами), охватывающие все сферы общественной жизни.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29-18-1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57422" y="2928934"/>
            <a:ext cx="5143536" cy="37547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FFFF00"/>
                </a:solidFill>
              </a:rPr>
              <a:t>Этнология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1285860"/>
            <a:ext cx="4495800" cy="52864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— наука, изучающая </a:t>
            </a:r>
            <a:r>
              <a:rPr lang="ru-RU" dirty="0" smtClean="0">
                <a:solidFill>
                  <a:schemeClr val="bg1"/>
                </a:solidFill>
              </a:rPr>
              <a:t>процессы формирования и развития различных этнических групп, 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их идентичность, 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формы их культурной самоорганизации, 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их коллективного поведения,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взаимодействия личности и социальной среды.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4" name="Рисунок 3" descr="011_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9124" y="1643050"/>
            <a:ext cx="4535136" cy="47149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Тенденции этнических процессов современности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1600200"/>
            <a:ext cx="4281518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i="1" dirty="0" smtClean="0">
                <a:solidFill>
                  <a:schemeClr val="bg1"/>
                </a:solidFill>
              </a:rPr>
              <a:t>интеграции — сотрудничества, объединения раз</a:t>
            </a:r>
            <a:r>
              <a:rPr lang="ru-RU" sz="3200" dirty="0" smtClean="0">
                <a:solidFill>
                  <a:schemeClr val="bg1"/>
                </a:solidFill>
              </a:rPr>
              <a:t>ных </a:t>
            </a:r>
            <a:r>
              <a:rPr lang="ru-RU" sz="3200" dirty="0" err="1" smtClean="0">
                <a:solidFill>
                  <a:schemeClr val="bg1"/>
                </a:solidFill>
              </a:rPr>
              <a:t>этногосударственных</a:t>
            </a:r>
            <a:r>
              <a:rPr lang="ru-RU" sz="3200" dirty="0" smtClean="0">
                <a:solidFill>
                  <a:schemeClr val="bg1"/>
                </a:solidFill>
              </a:rPr>
              <a:t> общностей, сближения всех сторон жизни народов;.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200" i="1" dirty="0" smtClean="0">
                <a:solidFill>
                  <a:schemeClr val="bg1"/>
                </a:solidFill>
              </a:rPr>
              <a:t>дифференциации — стремления народов </a:t>
            </a:r>
            <a:r>
              <a:rPr lang="ru-RU" sz="3200" dirty="0" smtClean="0">
                <a:solidFill>
                  <a:schemeClr val="bg1"/>
                </a:solidFill>
              </a:rPr>
              <a:t>к национальной самостоятельности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Этнический конфликт 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000108"/>
            <a:ext cx="8572560" cy="505461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000" dirty="0" smtClean="0">
                <a:solidFill>
                  <a:schemeClr val="bg1"/>
                </a:solidFill>
              </a:rPr>
              <a:t>это любая конкуренция (соперничество)</a:t>
            </a:r>
          </a:p>
          <a:p>
            <a:pPr>
              <a:buNone/>
            </a:pPr>
            <a:r>
              <a:rPr lang="ru-RU" sz="3000" dirty="0" smtClean="0">
                <a:solidFill>
                  <a:schemeClr val="bg1"/>
                </a:solidFill>
              </a:rPr>
              <a:t>между группами, от </a:t>
            </a:r>
            <a:r>
              <a:rPr lang="ru-RU" dirty="0" smtClean="0">
                <a:solidFill>
                  <a:srgbClr val="00B0F0"/>
                </a:solidFill>
              </a:rPr>
              <a:t>противоборства</a:t>
            </a:r>
            <a:r>
              <a:rPr lang="ru-RU" sz="3000" dirty="0" smtClean="0">
                <a:solidFill>
                  <a:schemeClr val="bg1"/>
                </a:solidFill>
              </a:rPr>
              <a:t> за </a:t>
            </a:r>
            <a:r>
              <a:rPr lang="ru-RU" dirty="0" smtClean="0">
                <a:solidFill>
                  <a:srgbClr val="00B0F0"/>
                </a:solidFill>
              </a:rPr>
              <a:t>обладание</a:t>
            </a:r>
            <a:r>
              <a:rPr lang="ru-RU" sz="3000" dirty="0" smtClean="0">
                <a:solidFill>
                  <a:schemeClr val="bg1"/>
                </a:solidFill>
              </a:rPr>
              <a:t> ограниченными </a:t>
            </a:r>
            <a:r>
              <a:rPr lang="ru-RU" dirty="0" smtClean="0">
                <a:solidFill>
                  <a:srgbClr val="00B0F0"/>
                </a:solidFill>
              </a:rPr>
              <a:t>ресурсами</a:t>
            </a:r>
            <a:r>
              <a:rPr lang="ru-RU" sz="3000" dirty="0" smtClean="0">
                <a:solidFill>
                  <a:schemeClr val="bg1"/>
                </a:solidFill>
              </a:rPr>
              <a:t> </a:t>
            </a:r>
          </a:p>
          <a:p>
            <a:pPr>
              <a:buNone/>
            </a:pPr>
            <a:r>
              <a:rPr lang="ru-RU" sz="3000" dirty="0" smtClean="0">
                <a:solidFill>
                  <a:schemeClr val="bg1"/>
                </a:solidFill>
              </a:rPr>
              <a:t>до </a:t>
            </a:r>
            <a:r>
              <a:rPr lang="ru-RU" dirty="0" smtClean="0">
                <a:solidFill>
                  <a:srgbClr val="00B0F0"/>
                </a:solidFill>
              </a:rPr>
              <a:t>социальной конкуренции</a:t>
            </a:r>
            <a:r>
              <a:rPr lang="ru-RU" sz="3000" dirty="0" smtClean="0">
                <a:solidFill>
                  <a:schemeClr val="bg1"/>
                </a:solidFill>
              </a:rPr>
              <a:t> между разными этническими группами.</a:t>
            </a:r>
            <a:endParaRPr lang="ru-RU" sz="3000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xenophobia_2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86050" y="3643314"/>
            <a:ext cx="4071966" cy="30626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FFFF00"/>
                </a:solidFill>
              </a:rPr>
              <a:t>Основные причины конфликтов</a:t>
            </a:r>
            <a:r>
              <a:rPr lang="ru-RU" i="1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475775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i="1" dirty="0" smtClean="0">
                <a:solidFill>
                  <a:schemeClr val="bg1"/>
                </a:solidFill>
              </a:rPr>
              <a:t>Территориальные </a:t>
            </a:r>
            <a:r>
              <a:rPr lang="ru-RU" sz="2400" i="1" dirty="0" smtClean="0">
                <a:solidFill>
                  <a:schemeClr val="bg1"/>
                </a:solidFill>
              </a:rPr>
              <a:t>— борьба за изменение гра</a:t>
            </a:r>
            <a:r>
              <a:rPr lang="ru-RU" sz="2400" dirty="0" smtClean="0">
                <a:solidFill>
                  <a:schemeClr val="bg1"/>
                </a:solidFill>
              </a:rPr>
              <a:t>ниц,</a:t>
            </a:r>
          </a:p>
          <a:p>
            <a:pPr>
              <a:buNone/>
            </a:pPr>
            <a:r>
              <a:rPr lang="ru-RU" sz="2800" i="1" dirty="0" smtClean="0">
                <a:solidFill>
                  <a:schemeClr val="bg1"/>
                </a:solidFill>
              </a:rPr>
              <a:t>Экономические </a:t>
            </a:r>
            <a:r>
              <a:rPr lang="ru-RU" sz="2400" i="1" dirty="0" smtClean="0">
                <a:solidFill>
                  <a:schemeClr val="bg1"/>
                </a:solidFill>
              </a:rPr>
              <a:t>— борьба этносов за обладание</a:t>
            </a:r>
          </a:p>
          <a:p>
            <a:pPr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собственностью, материальными ресурсами, среди которых</a:t>
            </a:r>
          </a:p>
          <a:p>
            <a:pPr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большую ценность, в частности, имеют земля, недра.</a:t>
            </a:r>
          </a:p>
          <a:p>
            <a:pPr>
              <a:buNone/>
            </a:pPr>
            <a:r>
              <a:rPr lang="ru-RU" sz="2800" i="1" dirty="0" smtClean="0">
                <a:solidFill>
                  <a:schemeClr val="bg1"/>
                </a:solidFill>
              </a:rPr>
              <a:t>Социальные </a:t>
            </a:r>
            <a:r>
              <a:rPr lang="ru-RU" sz="2400" i="1" dirty="0" smtClean="0">
                <a:solidFill>
                  <a:schemeClr val="bg1"/>
                </a:solidFill>
              </a:rPr>
              <a:t>— требования гражданского равно-</a:t>
            </a:r>
          </a:p>
          <a:p>
            <a:pPr>
              <a:buNone/>
            </a:pPr>
            <a:r>
              <a:rPr lang="ru-RU" sz="2400" dirty="0" err="1" smtClean="0">
                <a:solidFill>
                  <a:schemeClr val="bg1"/>
                </a:solidFill>
              </a:rPr>
              <a:t>правия</a:t>
            </a:r>
            <a:r>
              <a:rPr lang="ru-RU" sz="2400" dirty="0" smtClean="0">
                <a:solidFill>
                  <a:schemeClr val="bg1"/>
                </a:solidFill>
              </a:rPr>
              <a:t>, равенства перед законом, в образовании, в оплате</a:t>
            </a:r>
          </a:p>
          <a:p>
            <a:pPr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труда, равенства при приеме на работу, особенно на</a:t>
            </a:r>
          </a:p>
          <a:p>
            <a:pPr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престижные места в органах власти.</a:t>
            </a:r>
          </a:p>
          <a:p>
            <a:pPr>
              <a:buNone/>
            </a:pPr>
            <a:r>
              <a:rPr lang="ru-RU" sz="2800" i="1" dirty="0" smtClean="0">
                <a:solidFill>
                  <a:schemeClr val="bg1"/>
                </a:solidFill>
              </a:rPr>
              <a:t>Культурно-языковые</a:t>
            </a:r>
            <a:r>
              <a:rPr lang="ru-RU" sz="2400" i="1" dirty="0" smtClean="0">
                <a:solidFill>
                  <a:schemeClr val="bg1"/>
                </a:solidFill>
              </a:rPr>
              <a:t> — требования сохранения</a:t>
            </a:r>
          </a:p>
          <a:p>
            <a:pPr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или возрождения, развития языка, культурной общности.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Примеры конфликтов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285860"/>
            <a:ext cx="8715436" cy="5286412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Фашистский диктатор Гитлер, придя к власти в Германии в 1933 году, сделал частью государственной политики уничтожение еврейского населения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bg1"/>
                </a:solidFill>
              </a:rPr>
              <a:t>В ноябре 1947 ООН приняло решение создать в Палестине, английской мандатной территории, еврейское и арабское государства – Израиль и Палестину. Май 1948 года – провозглашение создания Израиля С этого времени начинается конфликт, продолжающийся и по сей день.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bg1"/>
                </a:solidFill>
              </a:rPr>
              <a:t>Югославия и Албания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bg1"/>
                </a:solidFill>
              </a:rPr>
              <a:t>Англия и Ирландия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17090-2010.06.06-12.24.00-f_435518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1"/>
            <a:ext cx="8001056" cy="680862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dirty="0" smtClean="0">
                <a:solidFill>
                  <a:srgbClr val="FFFF00"/>
                </a:solidFill>
              </a:rPr>
              <a:t>Пути предотвращения конфликтных ситуаций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643050"/>
            <a:ext cx="8358246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solidFill>
                  <a:schemeClr val="bg1"/>
                </a:solidFill>
              </a:rPr>
              <a:t>Первый — применение правовых механизмов,</a:t>
            </a:r>
          </a:p>
          <a:p>
            <a:r>
              <a:rPr lang="ru-RU" sz="2400" i="1" dirty="0" smtClean="0">
                <a:solidFill>
                  <a:schemeClr val="bg1"/>
                </a:solidFill>
              </a:rPr>
              <a:t>Второй </a:t>
            </a:r>
            <a:r>
              <a:rPr lang="ru-RU" sz="2400" dirty="0" smtClean="0">
                <a:solidFill>
                  <a:schemeClr val="bg1"/>
                </a:solidFill>
              </a:rPr>
              <a:t>— </a:t>
            </a:r>
            <a:r>
              <a:rPr lang="ru-RU" sz="2400" i="1" dirty="0" smtClean="0">
                <a:solidFill>
                  <a:schemeClr val="bg1"/>
                </a:solidFill>
              </a:rPr>
              <a:t>переговоры между </a:t>
            </a:r>
            <a:r>
              <a:rPr lang="ru-RU" sz="2400" dirty="0" smtClean="0">
                <a:solidFill>
                  <a:schemeClr val="bg1"/>
                </a:solidFill>
              </a:rPr>
              <a:t>конфликтующими сторонами, как прямые (между делегациями сторон), так и через посредников</a:t>
            </a:r>
          </a:p>
          <a:p>
            <a:r>
              <a:rPr lang="ru-RU" sz="2400" i="1" dirty="0" smtClean="0">
                <a:solidFill>
                  <a:schemeClr val="bg1"/>
                </a:solidFill>
              </a:rPr>
              <a:t>Третий</a:t>
            </a:r>
            <a:r>
              <a:rPr lang="ru-RU" sz="2400" dirty="0" smtClean="0">
                <a:solidFill>
                  <a:schemeClr val="bg1"/>
                </a:solidFill>
              </a:rPr>
              <a:t> — </a:t>
            </a:r>
            <a:r>
              <a:rPr lang="ru-RU" sz="2400" i="1" dirty="0" smtClean="0">
                <a:solidFill>
                  <a:schemeClr val="bg1"/>
                </a:solidFill>
              </a:rPr>
              <a:t>информационный. </a:t>
            </a:r>
            <a:r>
              <a:rPr lang="ru-RU" sz="2400" dirty="0" smtClean="0">
                <a:solidFill>
                  <a:schemeClr val="bg1"/>
                </a:solidFill>
              </a:rPr>
              <a:t>Он предполагает, обмен сведениями между сторонами о возможных мерах по преодолению конфликтных ситуаций. 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Уместен общественный диалог (в печати, на телевидении) представителей всех этнических групп, имеющий целью совместную разработку предложений, отвечающих общим интересам</a:t>
            </a:r>
            <a:r>
              <a:rPr lang="ru-RU" sz="2400" dirty="0" smtClean="0"/>
              <a:t>.</a:t>
            </a:r>
          </a:p>
          <a:p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FFFF00"/>
                </a:solidFill>
              </a:rPr>
              <a:t>Гуманистический подход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85860"/>
            <a:ext cx="8643998" cy="521497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i="1" dirty="0" smtClean="0">
                <a:solidFill>
                  <a:schemeClr val="bg1"/>
                </a:solidFill>
              </a:rPr>
              <a:t>— главный ориентир в реализа</a:t>
            </a:r>
            <a:r>
              <a:rPr lang="ru-RU" sz="2400" dirty="0" smtClean="0">
                <a:solidFill>
                  <a:schemeClr val="bg1"/>
                </a:solidFill>
              </a:rPr>
              <a:t>ции морального, политического, правового регулирования межэтнических отношений. Основные черты этого подхода:</a:t>
            </a:r>
          </a:p>
          <a:p>
            <a:pPr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• признание и уважение многообразия культур, приверженность идеям мира, неприятие насилия в отношениях между народами;</a:t>
            </a:r>
          </a:p>
          <a:p>
            <a:pPr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• развитие и постоянное функционирование демократии,</a:t>
            </a:r>
          </a:p>
          <a:p>
            <a:pPr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 обеспечение реализации прав и свобод личности, независимо от национальной принадлежности;</a:t>
            </a:r>
          </a:p>
          <a:p>
            <a:pPr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• нацеленность государственных органов, средств массовой информации, образования, спорта, всех форм литературы и искусства на формирование у граждан, особенно молодежи, культуры межэтнического общения. 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214290"/>
            <a:ext cx="8229600" cy="642942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ru-RU" dirty="0" smtClean="0">
                <a:solidFill>
                  <a:srgbClr val="FFFF00"/>
                </a:solidFill>
              </a:rPr>
              <a:t>Термины (запишите в тетрадь)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857232"/>
            <a:ext cx="8429684" cy="6000768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sz="2200" dirty="0" smtClean="0">
                <a:solidFill>
                  <a:schemeClr val="bg1"/>
                </a:solidFill>
              </a:rPr>
              <a:t>Геноцид – истребление отдельных групп населения по расовым, национальным, религиозным принципам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dirty="0" smtClean="0">
                <a:solidFill>
                  <a:schemeClr val="bg1"/>
                </a:solidFill>
              </a:rPr>
              <a:t>Антисемитизм – национальная нетерпимость к евреям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dirty="0" smtClean="0">
                <a:solidFill>
                  <a:schemeClr val="bg1"/>
                </a:solidFill>
              </a:rPr>
              <a:t>Расизм – существование неравноценных рас, делящихся на высшие и низшие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dirty="0" smtClean="0">
                <a:solidFill>
                  <a:schemeClr val="bg1"/>
                </a:solidFill>
              </a:rPr>
              <a:t>Апартеид – законодательно закрепленная и поддерживаемая властями государства расовая дискриминация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dirty="0" smtClean="0">
                <a:solidFill>
                  <a:schemeClr val="bg1"/>
                </a:solidFill>
              </a:rPr>
              <a:t>Национализм – идея исключительности и превосходства какой-либо нации над другой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dirty="0" smtClean="0">
                <a:solidFill>
                  <a:schemeClr val="bg1"/>
                </a:solidFill>
              </a:rPr>
              <a:t>Шовинизм – крайняя агрессивная форма национализма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dirty="0" err="1" smtClean="0">
                <a:solidFill>
                  <a:schemeClr val="bg1"/>
                </a:solidFill>
              </a:rPr>
              <a:t>Афроцентризм</a:t>
            </a:r>
            <a:r>
              <a:rPr lang="ru-RU" sz="2200" dirty="0" smtClean="0">
                <a:solidFill>
                  <a:schemeClr val="bg1"/>
                </a:solidFill>
              </a:rPr>
              <a:t> – идея превосходства черных африканцев над людьми с белой и желтой кожей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dirty="0" smtClean="0">
                <a:solidFill>
                  <a:schemeClr val="bg1"/>
                </a:solidFill>
              </a:rPr>
              <a:t>Ксенофобия – навязчивая неприязнь к «чужим»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dirty="0" smtClean="0">
                <a:solidFill>
                  <a:schemeClr val="bg1"/>
                </a:solidFill>
              </a:rPr>
              <a:t>Дискриминация – ущемление прав</a:t>
            </a:r>
          </a:p>
          <a:p>
            <a:pPr>
              <a:lnSpc>
                <a:spcPct val="90000"/>
              </a:lnSpc>
            </a:pPr>
            <a:r>
              <a:rPr lang="ru-RU" sz="2200" dirty="0" smtClean="0">
                <a:solidFill>
                  <a:schemeClr val="bg1"/>
                </a:solidFill>
              </a:rPr>
              <a:t>Сепаратизм -</a:t>
            </a:r>
            <a:r>
              <a:rPr lang="ru-RU" sz="2400" i="1" dirty="0" smtClean="0"/>
              <a:t> </a:t>
            </a:r>
            <a:r>
              <a:rPr lang="ru-RU" sz="2200" dirty="0" smtClean="0">
                <a:solidFill>
                  <a:schemeClr val="bg1">
                    <a:lumMod val="95000"/>
                  </a:schemeClr>
                </a:solidFill>
              </a:rPr>
              <a:t>это требования суверенитета и независимости для этнической группы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2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/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smtClean="0">
                <a:solidFill>
                  <a:srgbClr val="FFFF00"/>
                </a:solidFill>
              </a:rPr>
              <a:t>Толерантность</a:t>
            </a:r>
            <a:br>
              <a:rPr lang="ru-RU" dirty="0" smtClean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1285860"/>
            <a:ext cx="4572032" cy="52864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— </a:t>
            </a:r>
            <a:r>
              <a:rPr lang="ru-RU" dirty="0" smtClean="0">
                <a:solidFill>
                  <a:schemeClr val="bg1"/>
                </a:solidFill>
              </a:rPr>
              <a:t>уважение, доверие, готовность к сотрудничеству, компромиссу с людьми любой национальной принадлежности, 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стремление понимать и принимать их культурные ценности, образ жизни, характер поведения.</a:t>
            </a:r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pic>
        <p:nvPicPr>
          <p:cNvPr id="4" name="Рисунок 3" descr="00007xx2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2066" y="1214422"/>
            <a:ext cx="3786214" cy="53610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rgbClr val="FFFF00"/>
                </a:solidFill>
              </a:rPr>
              <a:t>Домашнее задание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214422"/>
            <a:ext cx="8715436" cy="5357850"/>
          </a:xfrm>
        </p:spPr>
        <p:txBody>
          <a:bodyPr>
            <a:noAutofit/>
          </a:bodyPr>
          <a:lstStyle/>
          <a:p>
            <a:pPr algn="just" eaLnBrk="1" hangingPunct="1">
              <a:lnSpc>
                <a:spcPct val="80000"/>
              </a:lnSpc>
            </a:pPr>
            <a:r>
              <a:rPr lang="ru-RU" sz="2800" dirty="0" smtClean="0">
                <a:solidFill>
                  <a:schemeClr val="bg1"/>
                </a:solidFill>
              </a:rPr>
              <a:t>Какие документы определяют в РФ национальную политику и каковы ее основные положения?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2800" dirty="0" smtClean="0">
                <a:solidFill>
                  <a:schemeClr val="bg1"/>
                </a:solidFill>
              </a:rPr>
              <a:t>Весной 2002 г молодая русская женщина Татьяна Сапунова, проезжая по оживленной трассе Киевского шоссе, увидела на обочине плакат с призывом к убийству евреев. Женщина попыталась сорвать его, но он был заминирован. Татьяна выжила и позже была награждена орденом Мужества. В некоторых СМИ установку плаката назвали фашистской вылазкой. Как вы объясните, почему Татьяна не проехала мимо плаката, как другие? Выскажите вашу оценку: а) действий и позиций тех, кто установил плакат; б) тех, кто спокойно проезжал мимо; в) тех, кто отвечал за порядок на этом участке дороги; 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2800" dirty="0" smtClean="0">
                <a:solidFill>
                  <a:schemeClr val="bg1"/>
                </a:solidFill>
              </a:rPr>
              <a:t>Приведите примеры межнациональных конфликтов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968</Words>
  <Application>Microsoft Office PowerPoint</Application>
  <PresentationFormat>Экран (4:3)</PresentationFormat>
  <Paragraphs>99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Нации и межнациональные отношения</vt:lpstr>
      <vt:lpstr>Зачем нам изучать эту тему?</vt:lpstr>
      <vt:lpstr>Задачи изучения темы</vt:lpstr>
      <vt:lpstr>Соотнесите тип общества и этническую общность</vt:lpstr>
      <vt:lpstr>Сравните два понятия «нация» </vt:lpstr>
      <vt:lpstr>Нация</vt:lpstr>
      <vt:lpstr>Национальные ценности </vt:lpstr>
      <vt:lpstr>Национальный  менталитет </vt:lpstr>
      <vt:lpstr>Межэтнические (межнациональные) отношения </vt:lpstr>
      <vt:lpstr>Этнология</vt:lpstr>
      <vt:lpstr>Тенденции этнических процессов современности </vt:lpstr>
      <vt:lpstr>Этнический конфликт  </vt:lpstr>
      <vt:lpstr>Основные причины конфликтов </vt:lpstr>
      <vt:lpstr>Примеры конфликтов</vt:lpstr>
      <vt:lpstr>Слайд 15</vt:lpstr>
      <vt:lpstr>Пути предотвращения конфликтных ситуаций </vt:lpstr>
      <vt:lpstr>Гуманистический подход </vt:lpstr>
      <vt:lpstr>Термины (запишите в тетрадь)</vt:lpstr>
      <vt:lpstr> Толерантность 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Нации и межнациональные отношения</dc:title>
  <cp:lastModifiedBy>Вера</cp:lastModifiedBy>
  <cp:revision>19</cp:revision>
  <dcterms:modified xsi:type="dcterms:W3CDTF">2016-12-02T07:08:27Z</dcterms:modified>
</cp:coreProperties>
</file>